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5" r:id="rId3"/>
    <p:sldId id="262" r:id="rId4"/>
    <p:sldId id="266" r:id="rId5"/>
    <p:sldId id="257" r:id="rId6"/>
    <p:sldId id="258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16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94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38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17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38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76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3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7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01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56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03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257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20278" y="226624"/>
            <a:ext cx="7047721" cy="1527531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COREDUR,REGIÒN METROPOLITANA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0563" y="3918857"/>
            <a:ext cx="8791575" cy="3032449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UNIDADES:</a:t>
            </a:r>
          </a:p>
          <a:p>
            <a:pPr marL="457200" indent="-457200">
              <a:buAutoNum type="arabicParenR"/>
            </a:pPr>
            <a:r>
              <a:rPr lang="es-ES" dirty="0" smtClean="0"/>
              <a:t>DIRECCIÒN EJECUTIVA</a:t>
            </a:r>
          </a:p>
          <a:p>
            <a:pPr marL="457200" indent="-457200">
              <a:buAutoNum type="arabicParenR"/>
            </a:pPr>
            <a:r>
              <a:rPr lang="es-ES" dirty="0" smtClean="0"/>
              <a:t> RECEPCIÒN</a:t>
            </a:r>
          </a:p>
          <a:p>
            <a:r>
              <a:rPr lang="es-ES" dirty="0" smtClean="0"/>
              <a:t>3) UNIDAD DE ARCHIVO</a:t>
            </a:r>
          </a:p>
          <a:p>
            <a:r>
              <a:rPr lang="es-ES" dirty="0" smtClean="0"/>
              <a:t>4) UNIDAD FINANCIERA</a:t>
            </a:r>
          </a:p>
          <a:p>
            <a:r>
              <a:rPr lang="es-ES" dirty="0" smtClean="0"/>
              <a:t>5) UNIDAD DE SUPERVISIÒN</a:t>
            </a:r>
          </a:p>
          <a:p>
            <a:r>
              <a:rPr lang="es-ES" dirty="0" smtClean="0"/>
              <a:t>6) UNIDAD DE PROMOTORES SOCIALES</a:t>
            </a:r>
            <a:endParaRPr lang="es-ES" dirty="0"/>
          </a:p>
        </p:txBody>
      </p:sp>
      <p:pic>
        <p:nvPicPr>
          <p:cNvPr id="5" name="Imagen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6" t="4531" r="48843" b="87968"/>
          <a:stretch/>
        </p:blipFill>
        <p:spPr>
          <a:xfrm>
            <a:off x="205271" y="226624"/>
            <a:ext cx="3415007" cy="1332934"/>
          </a:xfrm>
          <a:prstGeom prst="rect">
            <a:avLst/>
          </a:prstGeom>
        </p:spPr>
      </p:pic>
      <p:sp>
        <p:nvSpPr>
          <p:cNvPr id="6" name="Cuadro de texto 5"/>
          <p:cNvSpPr txBox="1"/>
          <p:nvPr/>
        </p:nvSpPr>
        <p:spPr>
          <a:xfrm>
            <a:off x="391367" y="1559558"/>
            <a:ext cx="2489200" cy="63055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CONSEJO REGIONAL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DESARROLLO URBANO Y RURAL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REGIÓN METROPOLITANA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42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Funciones:</a:t>
            </a:r>
          </a:p>
          <a:p>
            <a:r>
              <a:rPr lang="es-ES" dirty="0" smtClean="0"/>
              <a:t>Atención al público</a:t>
            </a:r>
          </a:p>
          <a:p>
            <a:r>
              <a:rPr lang="es-ES" dirty="0" smtClean="0"/>
              <a:t>Recepción de documentos</a:t>
            </a:r>
          </a:p>
          <a:p>
            <a:r>
              <a:rPr lang="es-ES" dirty="0" smtClean="0"/>
              <a:t>Traslado de documentos</a:t>
            </a:r>
          </a:p>
          <a:p>
            <a:r>
              <a:rPr lang="es-ES" dirty="0" smtClean="0"/>
              <a:t>Apoyo a dirección ejecutiva</a:t>
            </a:r>
          </a:p>
          <a:p>
            <a:r>
              <a:rPr lang="es-ES" dirty="0" smtClean="0"/>
              <a:t>Apoyo a dirección Financiera</a:t>
            </a:r>
          </a:p>
          <a:p>
            <a:r>
              <a:rPr lang="es-ES" dirty="0" smtClean="0"/>
              <a:t>Apoyo a la unidad de archivo y demás unidades</a:t>
            </a:r>
          </a:p>
          <a:p>
            <a:r>
              <a:rPr lang="es-ES" dirty="0" smtClean="0"/>
              <a:t>Traslado de documentos a la </a:t>
            </a:r>
            <a:r>
              <a:rPr lang="es-ES" dirty="0"/>
              <a:t>Secretaría de Coordinación Ejecutiva de la Presidencia (SCEP).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6718041" y="284176"/>
            <a:ext cx="5103844" cy="1508760"/>
          </a:xfrm>
        </p:spPr>
        <p:txBody>
          <a:bodyPr/>
          <a:lstStyle/>
          <a:p>
            <a:r>
              <a:rPr lang="es-ES" dirty="0" smtClean="0"/>
              <a:t>Unidad de Recepción</a:t>
            </a:r>
            <a:endParaRPr lang="es-ES" dirty="0"/>
          </a:p>
        </p:txBody>
      </p:sp>
      <p:pic>
        <p:nvPicPr>
          <p:cNvPr id="5" name="Imagen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6" t="4531" r="48843" b="87968"/>
          <a:stretch/>
        </p:blipFill>
        <p:spPr>
          <a:xfrm>
            <a:off x="205271" y="226624"/>
            <a:ext cx="3415007" cy="1332934"/>
          </a:xfrm>
          <a:prstGeom prst="rect">
            <a:avLst/>
          </a:prstGeom>
        </p:spPr>
      </p:pic>
      <p:sp>
        <p:nvSpPr>
          <p:cNvPr id="6" name="Cuadro de texto 5"/>
          <p:cNvSpPr txBox="1"/>
          <p:nvPr/>
        </p:nvSpPr>
        <p:spPr>
          <a:xfrm>
            <a:off x="3620278" y="785669"/>
            <a:ext cx="2489200" cy="63055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CONSEJO REGIONAL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DESARROLLO URBANO Y RURAL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REGIÓN METROPOLITANA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80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 smtClean="0"/>
              <a:t>Funciones principales</a:t>
            </a:r>
            <a:endParaRPr lang="es-ES" dirty="0"/>
          </a:p>
          <a:p>
            <a:pPr lvl="0"/>
            <a:r>
              <a:rPr lang="es-ES" dirty="0"/>
              <a:t>Revisar los expedientes de proyectos, previo a ser analizados y dictaminados por la Unidad Técnica Departamental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Garantizar que los expedientes de proyectos, cumplan con los requisitos exigidos en los reglamentos y manuales de ejecución y otros convenios interinstitucionales en los cuales intervenga el Consejo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Atender consultas internas y externas en relación a la información del archivo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Custodio de los expedientes y de la documentación contenida en los mismos.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6746033" y="284176"/>
            <a:ext cx="5075852" cy="150876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Unidad de </a:t>
            </a:r>
            <a:r>
              <a:rPr lang="es-ES" dirty="0" smtClean="0"/>
              <a:t>archivo y Control de expedientes</a:t>
            </a:r>
            <a:endParaRPr lang="es-ES" dirty="0"/>
          </a:p>
        </p:txBody>
      </p:sp>
      <p:pic>
        <p:nvPicPr>
          <p:cNvPr id="5" name="Imagen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6" t="4531" r="48843" b="87968"/>
          <a:stretch/>
        </p:blipFill>
        <p:spPr>
          <a:xfrm>
            <a:off x="205271" y="226624"/>
            <a:ext cx="3415007" cy="1332934"/>
          </a:xfrm>
          <a:prstGeom prst="rect">
            <a:avLst/>
          </a:prstGeom>
        </p:spPr>
      </p:pic>
      <p:sp>
        <p:nvSpPr>
          <p:cNvPr id="6" name="Cuadro de texto 5"/>
          <p:cNvSpPr txBox="1"/>
          <p:nvPr/>
        </p:nvSpPr>
        <p:spPr>
          <a:xfrm>
            <a:off x="3620278" y="785669"/>
            <a:ext cx="2489200" cy="63055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CONSEJO REGIONAL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DESARROLLO URBANO Y RURAL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REGIÓN METROPOLITANA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7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538" y="2011679"/>
            <a:ext cx="11513975" cy="461305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 smtClean="0"/>
              <a:t>FUNCIONES </a:t>
            </a:r>
            <a:r>
              <a:rPr lang="es-ES" b="1" dirty="0"/>
              <a:t>PRINCIPALES</a:t>
            </a:r>
            <a:endParaRPr lang="es-ES" dirty="0"/>
          </a:p>
          <a:p>
            <a:pPr lvl="0"/>
            <a:r>
              <a:rPr lang="es-ES" dirty="0"/>
              <a:t>Actualizar la información correspondiente al Consejo Departamental de Desarrollo de Guatemala, en un plazo no mayor de treinta días después de producirse un cambio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Mantener actualizada y disponible, a disposición de cualquier interesado; la información correspondiente a los numerales del 1 al 29 del artículo 10 de la Ley de Acceso a la Información Pública (Decreto No. 57-2008</a:t>
            </a:r>
            <a:r>
              <a:rPr lang="es-ES" dirty="0" smtClean="0"/>
              <a:t>).</a:t>
            </a:r>
            <a:endParaRPr lang="es-ES" dirty="0"/>
          </a:p>
          <a:p>
            <a:pPr lvl="0"/>
            <a:r>
              <a:rPr lang="es-ES" dirty="0"/>
              <a:t> Actualizar la información contenida en el Artículo 11, numerales 1 al 3 de la Ley de Acceso a la Información Pública (Decreto No. 57-2008</a:t>
            </a:r>
            <a:r>
              <a:rPr lang="es-ES" dirty="0" smtClean="0"/>
              <a:t>).</a:t>
            </a:r>
            <a:endParaRPr lang="es-ES" dirty="0"/>
          </a:p>
          <a:p>
            <a:pPr lvl="0"/>
            <a:r>
              <a:rPr lang="es-ES" dirty="0"/>
              <a:t>Recibir y tramitar las solicitudes de acceso a la información pública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Orientar a los interesados en la formulación de solicitudes de información pública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Proporcionar para su consulta la información pública solicitada por los interesados o notificar la negativa de acceso a la misma, razonando dicha negativa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Expedir copia simple o certificada de la información pública solicitada, siempre que se encuentre en los archivos del sujeto obligado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dirty="0"/>
              <a:t>Coordinar, organizar, administrar, custodiar y sistematizar los archivos que contengan la información pública a su cargo, respetando en todo momento la legislación en la materia.</a:t>
            </a:r>
          </a:p>
          <a:p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6746033" y="284176"/>
            <a:ext cx="5075852" cy="150876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Unidad de </a:t>
            </a:r>
            <a:r>
              <a:rPr lang="es-ES" dirty="0" smtClean="0"/>
              <a:t>información pública</a:t>
            </a:r>
            <a:endParaRPr lang="es-ES" dirty="0"/>
          </a:p>
        </p:txBody>
      </p:sp>
      <p:pic>
        <p:nvPicPr>
          <p:cNvPr id="5" name="Imagen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6" t="4531" r="48843" b="87968"/>
          <a:stretch/>
        </p:blipFill>
        <p:spPr>
          <a:xfrm>
            <a:off x="205271" y="226624"/>
            <a:ext cx="3415007" cy="1332934"/>
          </a:xfrm>
          <a:prstGeom prst="rect">
            <a:avLst/>
          </a:prstGeom>
        </p:spPr>
      </p:pic>
      <p:sp>
        <p:nvSpPr>
          <p:cNvPr id="6" name="Cuadro de texto 5"/>
          <p:cNvSpPr txBox="1"/>
          <p:nvPr/>
        </p:nvSpPr>
        <p:spPr>
          <a:xfrm>
            <a:off x="3620278" y="785669"/>
            <a:ext cx="2489200" cy="63055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CONSEJO REGIONAL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DESARROLLO URBANO Y RURAL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REGIÓN METROPOLITANA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96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46033" y="461458"/>
            <a:ext cx="5075852" cy="1508760"/>
          </a:xfrm>
        </p:spPr>
        <p:txBody>
          <a:bodyPr/>
          <a:lstStyle/>
          <a:p>
            <a:r>
              <a:rPr lang="es-ES" dirty="0" smtClean="0"/>
              <a:t>Unidad financiera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59837" y="1903445"/>
            <a:ext cx="11094097" cy="4170784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Funciones:</a:t>
            </a:r>
          </a:p>
          <a:p>
            <a:pPr marL="457200" indent="-457200">
              <a:buAutoNum type="alphaLcParenR"/>
            </a:pPr>
            <a:r>
              <a:rPr lang="es-ES" dirty="0" smtClean="0"/>
              <a:t>Administración del fondo fijo</a:t>
            </a:r>
          </a:p>
          <a:p>
            <a:pPr marL="457200" indent="-457200">
              <a:buAutoNum type="alphaLcParenR"/>
            </a:pPr>
            <a:r>
              <a:rPr lang="es-ES" dirty="0" smtClean="0"/>
              <a:t>Control y pago de estimaciones</a:t>
            </a:r>
          </a:p>
          <a:p>
            <a:pPr marL="457200" indent="-457200">
              <a:buAutoNum type="alphaLcParenR"/>
            </a:pPr>
            <a:r>
              <a:rPr lang="es-ES" dirty="0" smtClean="0"/>
              <a:t>Control de bienes</a:t>
            </a:r>
          </a:p>
          <a:p>
            <a:pPr marL="457200" indent="-457200">
              <a:buAutoNum type="alphaLcParenR"/>
            </a:pPr>
            <a:r>
              <a:rPr lang="es-ES" dirty="0" smtClean="0"/>
              <a:t>Control de vehículos y combustible</a:t>
            </a:r>
          </a:p>
          <a:p>
            <a:pPr marL="457200" indent="-457200">
              <a:buAutoNum type="alphaLcParenR"/>
            </a:pPr>
            <a:r>
              <a:rPr lang="es-ES" dirty="0" smtClean="0"/>
              <a:t>Gestión de cuotas con MINFIN (Ministerio de Finanzas Públicas)</a:t>
            </a:r>
          </a:p>
          <a:p>
            <a:pPr marL="457200" indent="-457200">
              <a:buAutoNum type="alphaLcParenR"/>
            </a:pPr>
            <a:r>
              <a:rPr lang="es-ES" dirty="0" smtClean="0"/>
              <a:t>Asistencia y seguimiento a municipalidades.</a:t>
            </a:r>
          </a:p>
          <a:p>
            <a:pPr marL="457200" indent="-457200">
              <a:buAutoNum type="alphaLcParenR"/>
            </a:pPr>
            <a:endParaRPr lang="es-ES" dirty="0" smtClean="0"/>
          </a:p>
          <a:p>
            <a:pPr marL="457200" indent="-457200">
              <a:buAutoNum type="alphaLcParenR"/>
            </a:pPr>
            <a:endParaRPr lang="es-ES" dirty="0" smtClean="0"/>
          </a:p>
        </p:txBody>
      </p:sp>
      <p:pic>
        <p:nvPicPr>
          <p:cNvPr id="5" name="Imagen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6" t="4531" r="48843" b="87968"/>
          <a:stretch/>
        </p:blipFill>
        <p:spPr>
          <a:xfrm>
            <a:off x="205271" y="226624"/>
            <a:ext cx="3415007" cy="1332934"/>
          </a:xfrm>
          <a:prstGeom prst="rect">
            <a:avLst/>
          </a:prstGeom>
        </p:spPr>
      </p:pic>
      <p:sp>
        <p:nvSpPr>
          <p:cNvPr id="6" name="Cuadro de texto 5"/>
          <p:cNvSpPr txBox="1"/>
          <p:nvPr/>
        </p:nvSpPr>
        <p:spPr>
          <a:xfrm>
            <a:off x="3620278" y="785669"/>
            <a:ext cx="2489200" cy="63055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CONSEJO REGIONAL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DESARROLLO URBANO Y RURAL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REGIÓN METROPOLITANA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750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00800" y="502815"/>
            <a:ext cx="4539545" cy="1012779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Unidad de supervisión</a:t>
            </a:r>
            <a:endParaRPr lang="es-ES" dirty="0"/>
          </a:p>
        </p:txBody>
      </p:sp>
      <p:pic>
        <p:nvPicPr>
          <p:cNvPr id="3" name="Imagen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6" t="4531" r="48843" b="87968"/>
          <a:stretch/>
        </p:blipFill>
        <p:spPr>
          <a:xfrm>
            <a:off x="205271" y="226624"/>
            <a:ext cx="3415007" cy="1332934"/>
          </a:xfrm>
          <a:prstGeom prst="rect">
            <a:avLst/>
          </a:prstGeom>
        </p:spPr>
      </p:pic>
      <p:sp>
        <p:nvSpPr>
          <p:cNvPr id="4" name="Cuadro de texto 5"/>
          <p:cNvSpPr txBox="1"/>
          <p:nvPr/>
        </p:nvSpPr>
        <p:spPr>
          <a:xfrm>
            <a:off x="3620278" y="785669"/>
            <a:ext cx="2489200" cy="63055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CONSEJO REGIONAL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DESARROLLO URBANO Y RURAL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REGIÓN METROPOLITANA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05271" y="1975269"/>
            <a:ext cx="11859211" cy="4547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FUNCIONES PRINCIPALES</a:t>
            </a:r>
            <a:endParaRPr lang="es-E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Emitir opinión en el análisis de los expedientes, planos, contratos, cronogramas y plazos de las obras financiadas o cofinanciadas con recursos de inversión asignados al Sistema de Consejos de Desarrollo y otros convenios interinstitucionales en los cuales intervenga el Consejo Regional de Desarrollo Urbano y Rural Región Metropolitana.</a:t>
            </a:r>
            <a:endParaRPr lang="es-E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Brindar asesoría sobre el efectivo cumplimiento de los requisitos establecidos en normas y leyes aplicables a la ejecución de obras y otras disposiciones de la Secretaría de Coordinación Ejecutiva de la Presidencia (SCEP) y del Consejo Nacional de Desarrollo Urbano y Rural (CONADUR) a través de los respectivos Puntos Resolutivos.</a:t>
            </a:r>
            <a:endParaRPr lang="es-E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Asesorar sobre los expedientes, planos, contratos y cronogramas que se transmitan y emitan por parte de las Unidades Técnicas Departamentales (UTD) y a la Dirección Municipal de Planificación (DMP), en el cumplimiento de sus actividades específicamente a las relacionadas con la planificación, ejecución y monitoreo de las obras financiadas con recursos de inversión asignados al sistema de Consejo de Desarrollo y otros convenios interinstitucionales en los cuales intervenga el Consejo Regional de Desarrollo Urbano y Rural.</a:t>
            </a:r>
            <a:endParaRPr lang="es-E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Elaboración de informes escritos, dirigidos al Director Ejecutivo y al Presidente del Consejo Regional de Desarrollo Urbano y Rural, referente a las obras monitoreadas, emitiendo para ello los </a:t>
            </a:r>
            <a:r>
              <a:rPr lang="es-CO" sz="12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alertivos</a:t>
            </a:r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recomendaciones necesarias para solucionar los problemas detectados.</a:t>
            </a:r>
            <a:endParaRPr lang="es-E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el análisis de propuestas técnicas para agilizar las obras que se encuentren con retraso en su ejecución física y financiera.</a:t>
            </a:r>
            <a:endParaRPr lang="es-E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CO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Asesorar sobre el efectivo cumplimiento de cronogramas y plazos de ejecución establecidos en los convenios de cofinanciamiento suscrito por el Consejo Regional de Desarrollo Urbano y Rural.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33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07289" y="284176"/>
            <a:ext cx="3979709" cy="1283367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Unidad de promotores sociales</a:t>
            </a:r>
            <a:endParaRPr lang="es-ES" dirty="0"/>
          </a:p>
        </p:txBody>
      </p:sp>
      <p:pic>
        <p:nvPicPr>
          <p:cNvPr id="3" name="Imagen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6" t="4531" r="48843" b="87968"/>
          <a:stretch/>
        </p:blipFill>
        <p:spPr>
          <a:xfrm>
            <a:off x="205271" y="226624"/>
            <a:ext cx="3415007" cy="1332934"/>
          </a:xfrm>
          <a:prstGeom prst="rect">
            <a:avLst/>
          </a:prstGeom>
        </p:spPr>
      </p:pic>
      <p:sp>
        <p:nvSpPr>
          <p:cNvPr id="4" name="Cuadro de texto 5"/>
          <p:cNvSpPr txBox="1"/>
          <p:nvPr/>
        </p:nvSpPr>
        <p:spPr>
          <a:xfrm>
            <a:off x="3620278" y="789044"/>
            <a:ext cx="2489200" cy="63055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CONSEJO REGIONAL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DESARROLLO URBANO Y RURAL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REGIÓN METROPOLITANA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_tradnl" sz="900" dirty="0">
                <a:ln>
                  <a:noFill/>
                </a:ln>
                <a:solidFill>
                  <a:srgbClr val="0E1538"/>
                </a:solidFill>
                <a:effectLst/>
                <a:latin typeface="High Tower Text" panose="020405020505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13184" y="1982019"/>
            <a:ext cx="11430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BASE LEGAL (Participación ciudadana)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Artículo 17 (Decreto No. 11-2002, Ley de Consejos de Desarrollo)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Articulo 19</a:t>
            </a:r>
            <a:r>
              <a:rPr lang="es-ES" sz="2400" dirty="0"/>
              <a:t>(Decreto No. 11-2002, Ley de Consejos de Desarrollo)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Artículo 20 </a:t>
            </a:r>
            <a:r>
              <a:rPr lang="es-ES" sz="2400" dirty="0"/>
              <a:t>(Decreto No. 11-2002, Ley de Consejos de Desarrollo)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Artículo 21 </a:t>
            </a:r>
            <a:r>
              <a:rPr lang="es-ES" sz="2400" dirty="0"/>
              <a:t>(Decreto No. 11-2002, Ley de Consejos de Desarrollo)</a:t>
            </a:r>
          </a:p>
          <a:p>
            <a:pPr marL="285750" indent="-285750">
              <a:buFontTx/>
              <a:buChar char="-"/>
            </a:pPr>
            <a:r>
              <a:rPr lang="es-ES" sz="2400" dirty="0" smtClean="0"/>
              <a:t>Artículo 22 </a:t>
            </a:r>
            <a:r>
              <a:rPr lang="es-ES" sz="2400" dirty="0"/>
              <a:t>(Decreto No. 11-2002, Ley de Consejos de Desarrollo)</a:t>
            </a:r>
          </a:p>
          <a:p>
            <a:endParaRPr lang="es-ES" sz="2400" dirty="0" smtClean="0"/>
          </a:p>
          <a:p>
            <a:r>
              <a:rPr lang="es-ES" sz="2400" dirty="0" smtClean="0"/>
              <a:t>Función Principal: </a:t>
            </a:r>
            <a:r>
              <a:rPr lang="es-ES" sz="2400" dirty="0" smtClean="0"/>
              <a:t>Capacitar a los diferentes COCODES( Consejos Comunitarios de Desarrollo) de todos los niveles, en las 17 municipalidades del departamento de Guatemala.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204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 bandas">
  <a:themeElements>
    <a:clrScheme name="Con bandas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on banda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n banda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TM03090430[[fn=Con bandas]]</Template>
  <TotalTime>287</TotalTime>
  <Words>854</Words>
  <Application>Microsoft Office PowerPoint</Application>
  <PresentationFormat>Panorámica</PresentationFormat>
  <Paragraphs>88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Corbel</vt:lpstr>
      <vt:lpstr>High Tower Text</vt:lpstr>
      <vt:lpstr>Symbol</vt:lpstr>
      <vt:lpstr>Times New Roman</vt:lpstr>
      <vt:lpstr>Wingdings</vt:lpstr>
      <vt:lpstr>Con bandas</vt:lpstr>
      <vt:lpstr>COREDUR,REGIÒN METROPOLITANA</vt:lpstr>
      <vt:lpstr>Unidad de Recepción</vt:lpstr>
      <vt:lpstr>Unidad de archivo y Control de expedientes</vt:lpstr>
      <vt:lpstr>Unidad de información pública</vt:lpstr>
      <vt:lpstr>Unidad financiera</vt:lpstr>
      <vt:lpstr>Unidad de supervisión</vt:lpstr>
      <vt:lpstr>Unidad de promotores sociales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ARCHIVO</dc:creator>
  <cp:lastModifiedBy>ARCHIVO</cp:lastModifiedBy>
  <cp:revision>23</cp:revision>
  <dcterms:created xsi:type="dcterms:W3CDTF">2020-05-12T14:54:44Z</dcterms:created>
  <dcterms:modified xsi:type="dcterms:W3CDTF">2020-07-02T14:48:49Z</dcterms:modified>
</cp:coreProperties>
</file>